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612FB8BA-07D6-4AA4-A8BD-0F897C9EF5B5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</p14:sldIdLst>
        </p14:section>
        <p14:section name="Раздел без заголовка" id="{97BB248B-124B-4FC8-98F6-9CAEFCF289F8}">
          <p14:sldIdLst>
            <p14:sldId id="268"/>
            <p14:sldId id="269"/>
            <p14:sldId id="270"/>
            <p14:sldId id="271"/>
            <p14:sldId id="272"/>
            <p14:sldId id="27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7" Type="http://schemas.openxmlformats.org/officeDocument/2006/relationships/image" Target="../media/image8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24351"/>
            <a:ext cx="7918648" cy="2512562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7030A0"/>
                </a:solidFill>
              </a:rPr>
              <a:t>Лабораторная техника</a:t>
            </a:r>
            <a:endParaRPr lang="ru-RU" sz="6000" dirty="0">
              <a:solidFill>
                <a:srgbClr val="7030A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3356991"/>
            <a:ext cx="3960440" cy="2819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2209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Встряхиватели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060848"/>
            <a:ext cx="6347048" cy="4608552"/>
          </a:xfrm>
        </p:spPr>
        <p:txBody>
          <a:bodyPr/>
          <a:lstStyle/>
          <a:p>
            <a:pPr algn="just"/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Лабораторный </a:t>
            </a:r>
            <a:r>
              <a:rPr lang="ru-RU" dirty="0" err="1">
                <a:solidFill>
                  <a:schemeClr val="accent6">
                    <a:lumMod val="50000"/>
                  </a:schemeClr>
                </a:solidFill>
              </a:rPr>
              <a:t>встряхиватель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 предназначен - для встряхивания титровальных планшетов. Удобен для использования в медицинской и лабораторной сфере</a:t>
            </a:r>
            <a:r>
              <a:rPr lang="ru-RU" dirty="0"/>
              <a:t>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4077072"/>
            <a:ext cx="2213964" cy="2213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530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108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5007"/>
            <a:ext cx="6131024" cy="351440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Аппаратура для </a:t>
            </a:r>
            <a:r>
              <a:rPr lang="ru-RU" dirty="0" err="1" smtClean="0">
                <a:solidFill>
                  <a:schemeClr val="tx2">
                    <a:lumMod val="50000"/>
                  </a:schemeClr>
                </a:solidFill>
              </a:rPr>
              <a:t>дистилляциия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и деминерализации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3356992"/>
            <a:ext cx="2952750" cy="280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9345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075240" cy="63408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Дистилляторы</a:t>
            </a:r>
            <a:endParaRPr lang="ru-RU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60648" y="3140968"/>
            <a:ext cx="8167850" cy="4708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7504" y="3573016"/>
            <a:ext cx="885698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Дистилляция – это процесс выпаривания и конденсации, используемый для получения воды высокой степени чистоты.</a:t>
            </a:r>
          </a:p>
          <a:p>
            <a:pPr algn="just"/>
            <a:r>
              <a:rPr lang="ru-RU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Дистилляторы </a:t>
            </a:r>
            <a:r>
              <a:rPr lang="ru-RU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делятся на настольные и промышленные.</a:t>
            </a:r>
          </a:p>
          <a:p>
            <a:pPr algn="just"/>
            <a:r>
              <a:rPr lang="ru-RU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Настольные дистилляторы работают по принципу электрического чайника: налил воду и нажал кнопку. После окончания работы дистиллятор выключается.  Недостатком настольных дистилляторов является малая производительность – не более литра в час.</a:t>
            </a:r>
          </a:p>
          <a:p>
            <a:pPr algn="just"/>
            <a:r>
              <a:rPr lang="ru-RU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Промышленные дистилляторы подключаются к водопроводу и могут обеспечивать производительность до 140 литров в час.</a:t>
            </a:r>
          </a:p>
          <a:p>
            <a:pPr algn="just"/>
            <a:r>
              <a:rPr lang="ru-RU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В промышленных дистилляторах водопроводная вода поступает в испаритель и нагревается до кипения. Образующийся пар попадает на стенки конденсатора, охлаждаемого снаружи водопроводной водой, и, конденсируясь, вытекает в виде дистиллированной воды.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891023"/>
            <a:ext cx="3330919" cy="2649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1670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Деминерализаторы</a:t>
            </a: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4762872" cy="4421088"/>
          </a:xfrm>
        </p:spPr>
        <p:txBody>
          <a:bodyPr>
            <a:normAutofit fontScale="62500" lnSpcReduction="20000"/>
          </a:bodyPr>
          <a:lstStyle/>
          <a:p>
            <a:pPr marL="137160" indent="0" algn="just">
              <a:buNone/>
            </a:pPr>
            <a:r>
              <a:rPr lang="ru-RU" dirty="0" err="1" smtClean="0">
                <a:solidFill>
                  <a:srgbClr val="002060"/>
                </a:solidFill>
              </a:rPr>
              <a:t>Деминерализатор</a:t>
            </a:r>
            <a:r>
              <a:rPr lang="ru-RU" dirty="0" smtClean="0">
                <a:solidFill>
                  <a:srgbClr val="002060"/>
                </a:solidFill>
              </a:rPr>
              <a:t> предназначен </a:t>
            </a:r>
            <a:r>
              <a:rPr lang="ru-RU" dirty="0">
                <a:solidFill>
                  <a:srgbClr val="002060"/>
                </a:solidFill>
              </a:rPr>
              <a:t>для автоматической подачи свежей, деминерализованной воды в автоклавы. Выборочный измеритель электропроводимости постоянно </a:t>
            </a:r>
            <a:r>
              <a:rPr lang="ru-RU" dirty="0" smtClean="0">
                <a:solidFill>
                  <a:srgbClr val="002060"/>
                </a:solidFill>
              </a:rPr>
              <a:t>выдает </a:t>
            </a:r>
            <a:r>
              <a:rPr lang="ru-RU" dirty="0">
                <a:solidFill>
                  <a:srgbClr val="002060"/>
                </a:solidFill>
              </a:rPr>
              <a:t>информацию о качестве воды. </a:t>
            </a:r>
            <a:r>
              <a:rPr lang="ru-RU" dirty="0" err="1">
                <a:solidFill>
                  <a:srgbClr val="002060"/>
                </a:solidFill>
              </a:rPr>
              <a:t>Деминерализатор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работает </a:t>
            </a:r>
            <a:r>
              <a:rPr lang="ru-RU" dirty="0">
                <a:solidFill>
                  <a:srgbClr val="002060"/>
                </a:solidFill>
              </a:rPr>
              <a:t>по принципу ионного обмена, этот процесс заключается в извлечении из водопроводной воды, </a:t>
            </a:r>
            <a:r>
              <a:rPr lang="ru-RU" dirty="0" err="1">
                <a:solidFill>
                  <a:srgbClr val="002060"/>
                </a:solidFill>
              </a:rPr>
              <a:t>находяшихся</a:t>
            </a:r>
            <a:r>
              <a:rPr lang="ru-RU" dirty="0">
                <a:solidFill>
                  <a:srgbClr val="002060"/>
                </a:solidFill>
              </a:rPr>
              <a:t> там ионов кальция, калия, магния и заменой их ионами водорода - результатом является чистая вода. </a:t>
            </a:r>
          </a:p>
          <a:p>
            <a:pPr marL="137160" indent="0" algn="just">
              <a:buNone/>
            </a:pPr>
            <a:r>
              <a:rPr lang="ru-RU" dirty="0" err="1" smtClean="0">
                <a:solidFill>
                  <a:srgbClr val="002060"/>
                </a:solidFill>
              </a:rPr>
              <a:t>Деминерализатор</a:t>
            </a:r>
            <a:r>
              <a:rPr lang="ru-RU" dirty="0" smtClean="0">
                <a:solidFill>
                  <a:srgbClr val="002060"/>
                </a:solidFill>
              </a:rPr>
              <a:t> также </a:t>
            </a:r>
            <a:r>
              <a:rPr lang="ru-RU" dirty="0">
                <a:solidFill>
                  <a:srgbClr val="002060"/>
                </a:solidFill>
              </a:rPr>
              <a:t>предоставляет чистую деминерализованную воду для очистки и промывки инструментов перед началом стерилизации. Для этого используется пистолет-распылитель, с регулируемой мощностью струи.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2204864"/>
            <a:ext cx="3024336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183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8147248" cy="2074242"/>
          </a:xfrm>
        </p:spPr>
        <p:txBody>
          <a:bodyPr/>
          <a:lstStyle/>
          <a:p>
            <a:r>
              <a:rPr lang="ru-RU" dirty="0" smtClean="0"/>
              <a:t>Аппаратура для нагревания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0851" y="2564904"/>
            <a:ext cx="3774746" cy="2965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7884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Лабораторная электропечь</a:t>
            </a:r>
            <a:endParaRPr lang="ru-RU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324544" y="1916832"/>
            <a:ext cx="6347048" cy="4565104"/>
          </a:xfrm>
        </p:spPr>
        <p:txBody>
          <a:bodyPr>
            <a:normAutofit fontScale="55000" lnSpcReduction="20000"/>
          </a:bodyPr>
          <a:lstStyle/>
          <a:p>
            <a:pPr algn="just"/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это </a:t>
            </a:r>
            <a: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термическое оборудование, предназначенное для нагрева образцов до температур в диапазоне от 100 до 1500 градусов по Цельсию. В зависимости от температуры нагрева различают низкотемпературные электропечи до 500 градусов и высокотемпературные до 1500 градусов. Низкотемпературные лабораторные электропечи еще называют сушильными </a:t>
            </a:r>
            <a:r>
              <a:rPr lang="ru-RU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шкафами.Операции</a:t>
            </a: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включают сушку лабораторного оборудования и хранение его готовым к использованию; стерилизацию; эксперименты с постоянной температурой; сушка реактивов и осушителей; отжиг и затвердевание материалов; компонентный и материальный </a:t>
            </a:r>
            <a:r>
              <a:rPr lang="ru-RU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тестинг</a:t>
            </a:r>
            <a: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; и многие другие. Самые важные особенности лабораторных печей - температурный диапазон, температурная однородность, размер, эргономика, потребление энергии, и цена. Диапазон температуры, самое важное свойство печи, приближается к самой высокой надежной рабочей температуре выше окружающей среды. Обычные диапазоны 250ºC, 300ºC, 400ºC, и т.д., до 1000ºC. Размер печи - главное фактор для лабораторий, которые нуждаются в пространстве и заинтересованы в уменьшении потребления </a:t>
            </a: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энергии</a:t>
            </a:r>
            <a:endParaRPr lang="ru-RU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2564904"/>
            <a:ext cx="2688853" cy="2169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3911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Термостаты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324544" y="1988840"/>
            <a:ext cx="6779096" cy="3845024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Термостат лабораторный позволяет создать среду с определенными параметрами, необходимыми для того или иного исследования. Прибор предназначен для поддержания заданной температуры и равномерного распределения ее по всей площади камеры устройства. Приборы бывают разных типов, но их объединяет одно общее свойство: способность поддерживать те условия, которые необходимы в каждом конкретном случае.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2564904"/>
            <a:ext cx="2436848" cy="2313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1931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rgbClr val="002060"/>
                </a:solidFill>
              </a:rPr>
              <a:t>Колбонагреватели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772816"/>
            <a:ext cx="5554960" cy="4493096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dirty="0" err="1">
                <a:solidFill>
                  <a:srgbClr val="002060"/>
                </a:solidFill>
              </a:rPr>
              <a:t>Колбонагреватели</a:t>
            </a:r>
            <a:r>
              <a:rPr lang="ru-RU" dirty="0">
                <a:solidFill>
                  <a:srgbClr val="002060"/>
                </a:solidFill>
              </a:rPr>
              <a:t> предназначены для нагрева различных растворов, смесей, проб и образцов в колбах. </a:t>
            </a:r>
            <a:r>
              <a:rPr lang="ru-RU" dirty="0" err="1">
                <a:solidFill>
                  <a:srgbClr val="002060"/>
                </a:solidFill>
              </a:rPr>
              <a:t>Колбонагреватели</a:t>
            </a:r>
            <a:r>
              <a:rPr lang="ru-RU" dirty="0">
                <a:solidFill>
                  <a:srgbClr val="002060"/>
                </a:solidFill>
              </a:rPr>
              <a:t> со встроенной магнитной мешалкой оснащены регулятором температуры. Нагревательный элемент расположен таким образом, что повторяет форму колбы. Это позволяет экономить подводимую к колбе энергию. </a:t>
            </a:r>
            <a:r>
              <a:rPr lang="ru-RU" dirty="0" err="1">
                <a:solidFill>
                  <a:srgbClr val="002060"/>
                </a:solidFill>
              </a:rPr>
              <a:t>Колбонагреватели</a:t>
            </a:r>
            <a:r>
              <a:rPr lang="ru-RU" dirty="0">
                <a:solidFill>
                  <a:srgbClr val="002060"/>
                </a:solidFill>
              </a:rPr>
              <a:t> обладают качественной теплоизоляцией, что помогает избежать ожогов во время работы. Главные достоинства — высокая точность установки и поддержания температуры, надежность, а также длительный срок службы.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2276872"/>
            <a:ext cx="2860154" cy="2470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9163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Аппаратура для взвешивания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03848" y="1457400"/>
            <a:ext cx="5652120" cy="5400600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ru-RU" dirty="0">
                <a:solidFill>
                  <a:srgbClr val="002060"/>
                </a:solidFill>
              </a:rPr>
              <a:t>Лабораторные весы - весы, обладающие наиболее высокой точностью и предназначенные для статического измерения массы в лабораториях любых предприятий и организаций, банках, ломбардах, ювелирных магазинах или мастерских и пр. Лабораторные весы изготавливаются с использованием последних достижений науки и техники. По точности лабораторные весы можно разделить на аналитические весы (с дискретностью не более 0,1 мг) и прецизионные весы (с дискретностью от 1 г до 1 мг). Некоторые модели лабораторных весов оснащены большим количеством дополнительных функций, таких как гидростатическое взвешивание (определение плотности жидкостей и твердых тел), динамическое взвешивание (взвешивание животных или </a:t>
            </a:r>
            <a:r>
              <a:rPr lang="ru-RU" dirty="0" err="1">
                <a:solidFill>
                  <a:srgbClr val="002060"/>
                </a:solidFill>
              </a:rPr>
              <a:t>нестатичных</a:t>
            </a:r>
            <a:r>
              <a:rPr lang="ru-RU" dirty="0">
                <a:solidFill>
                  <a:srgbClr val="002060"/>
                </a:solidFill>
              </a:rPr>
              <a:t> предметов) и т.д. Лабораторные весы можно также классифицировать по типу калибровки, а именно на лабораторные весы с калибровкой внешней гирей, внутренней гирей и с автоматической калибровкой.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348880"/>
            <a:ext cx="2762250" cy="194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1182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5000">
              <a:srgbClr val="F0EBD5"/>
            </a:gs>
            <a:gs pos="74000">
              <a:srgbClr val="D1C39F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Лабораторная техника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разделяется на: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44824"/>
            <a:ext cx="7704856" cy="453650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Аппаратура для дистилляции и деминерализации</a:t>
            </a:r>
          </a:p>
          <a:p>
            <a:r>
              <a:rPr lang="ru-RU" dirty="0" smtClean="0">
                <a:solidFill>
                  <a:srgbClr val="FFC000"/>
                </a:solidFill>
              </a:rPr>
              <a:t>Аппараты для нагревания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Аппаратура для взвешивания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Аппаратура для центрифугирования</a:t>
            </a:r>
          </a:p>
          <a:p>
            <a:r>
              <a:rPr lang="ru-RU" dirty="0" smtClean="0">
                <a:solidFill>
                  <a:srgbClr val="00B0F0"/>
                </a:solidFill>
              </a:rPr>
              <a:t>Аппаратура для обнаружения и измерения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Аппаратура для встряхивания и перемешивания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9587" y="2636912"/>
            <a:ext cx="676200" cy="67807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1770340"/>
            <a:ext cx="1131083" cy="102363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3258904"/>
            <a:ext cx="1024025" cy="67244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0467" y="3895367"/>
            <a:ext cx="872194" cy="79195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2223" y="4421635"/>
            <a:ext cx="1024025" cy="102402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7680" y="5445660"/>
            <a:ext cx="1036320" cy="1036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0711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568952" cy="2592288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7030A0"/>
                </a:solidFill>
              </a:rPr>
              <a:t>Аппаратура для встряхивания и перемешивания</a:t>
            </a:r>
            <a:endParaRPr lang="ru-RU" sz="5400" dirty="0">
              <a:solidFill>
                <a:srgbClr val="7030A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2996952"/>
            <a:ext cx="3721143" cy="3721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5100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5544616" cy="6048672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002060"/>
                </a:solidFill>
              </a:rPr>
              <a:t>Мешалка</a:t>
            </a:r>
            <a:r>
              <a:rPr lang="ru-RU" sz="3600" dirty="0" smtClean="0">
                <a:solidFill>
                  <a:srgbClr val="7030A0"/>
                </a:solidFill>
              </a:rPr>
              <a:t> </a:t>
            </a:r>
            <a:r>
              <a:rPr lang="ru-RU" sz="2000" dirty="0">
                <a:solidFill>
                  <a:srgbClr val="0070C0"/>
                </a:solidFill>
              </a:rPr>
              <a:t>— оборудование или часть оборудования для смешивания, перемешивания, диспергирования, циркуляции веществ, а также для поддержания однородности.</a:t>
            </a:r>
            <a:br>
              <a:rPr lang="ru-RU" sz="2000" dirty="0">
                <a:solidFill>
                  <a:srgbClr val="0070C0"/>
                </a:solidFill>
              </a:rPr>
            </a:br>
            <a:r>
              <a:rPr lang="ru-RU" sz="2000" dirty="0">
                <a:solidFill>
                  <a:srgbClr val="0070C0"/>
                </a:solidFill>
              </a:rPr>
              <a:t/>
            </a:r>
            <a:br>
              <a:rPr lang="ru-RU" sz="2000" dirty="0">
                <a:solidFill>
                  <a:srgbClr val="0070C0"/>
                </a:solidFill>
              </a:rPr>
            </a:br>
            <a:r>
              <a:rPr lang="ru-RU" sz="2000" dirty="0">
                <a:solidFill>
                  <a:srgbClr val="0070C0"/>
                </a:solidFill>
              </a:rPr>
              <a:t>Как правило устанавливаются в ёмкость, однако бывают и портативные (переносные</a:t>
            </a:r>
            <a:r>
              <a:rPr lang="ru-RU" sz="1600" dirty="0">
                <a:solidFill>
                  <a:srgbClr val="0070C0"/>
                </a:solidFill>
              </a:rPr>
              <a:t>).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1772816"/>
            <a:ext cx="2736304" cy="2736304"/>
          </a:xfrm>
        </p:spPr>
      </p:pic>
    </p:spTree>
    <p:extLst>
      <p:ext uri="{BB962C8B-B14F-4D97-AF65-F5344CB8AC3E}">
        <p14:creationId xmlns:p14="http://schemas.microsoft.com/office/powerpoint/2010/main" val="3266414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643192" cy="1642194"/>
          </a:xfrm>
        </p:spPr>
        <p:txBody>
          <a:bodyPr>
            <a:normAutofit/>
          </a:bodyPr>
          <a:lstStyle/>
          <a:p>
            <a:r>
              <a:rPr lang="ru-RU" sz="4400" dirty="0">
                <a:solidFill>
                  <a:srgbClr val="002060"/>
                </a:solidFill>
              </a:rPr>
              <a:t>Ёмкостные мешалки делятся </a:t>
            </a:r>
            <a:r>
              <a:rPr lang="ru-RU" sz="4400" dirty="0" smtClean="0">
                <a:solidFill>
                  <a:srgbClr val="002060"/>
                </a:solidFill>
              </a:rPr>
              <a:t>на:</a:t>
            </a:r>
            <a:endParaRPr lang="ru-RU" sz="44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2492896"/>
            <a:ext cx="8075240" cy="4248512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ru-RU" sz="4000" dirty="0" smtClean="0">
                <a:solidFill>
                  <a:srgbClr val="002060"/>
                </a:solidFill>
              </a:rPr>
              <a:t>Вертикальные</a:t>
            </a:r>
          </a:p>
          <a:p>
            <a:pPr marL="137160" indent="0">
              <a:buNone/>
            </a:pPr>
            <a:r>
              <a:rPr lang="ru-RU" sz="4000" dirty="0" smtClean="0">
                <a:solidFill>
                  <a:srgbClr val="002060"/>
                </a:solidFill>
              </a:rPr>
              <a:t>Боковые</a:t>
            </a:r>
          </a:p>
          <a:p>
            <a:pPr marL="137160" indent="0">
              <a:buNone/>
            </a:pPr>
            <a:r>
              <a:rPr lang="ru-RU" sz="4000" dirty="0">
                <a:solidFill>
                  <a:srgbClr val="002060"/>
                </a:solidFill>
              </a:rPr>
              <a:t>М</a:t>
            </a:r>
            <a:r>
              <a:rPr lang="ru-RU" sz="4000" dirty="0" smtClean="0">
                <a:solidFill>
                  <a:srgbClr val="002060"/>
                </a:solidFill>
              </a:rPr>
              <a:t>ешалки-</a:t>
            </a:r>
            <a:r>
              <a:rPr lang="ru-RU" sz="4000" dirty="0" err="1" smtClean="0">
                <a:solidFill>
                  <a:srgbClr val="002060"/>
                </a:solidFill>
              </a:rPr>
              <a:t>эмульсификаторы</a:t>
            </a:r>
            <a:endParaRPr lang="ru-RU" sz="4000" dirty="0" smtClean="0">
              <a:solidFill>
                <a:srgbClr val="002060"/>
              </a:solidFill>
            </a:endParaRPr>
          </a:p>
          <a:p>
            <a:pPr marL="137160" indent="0">
              <a:buNone/>
            </a:pPr>
            <a:r>
              <a:rPr lang="ru-RU" sz="4000" dirty="0" smtClean="0">
                <a:solidFill>
                  <a:srgbClr val="002060"/>
                </a:solidFill>
              </a:rPr>
              <a:t>Вакуумные </a:t>
            </a:r>
            <a:r>
              <a:rPr lang="ru-RU" sz="4000" dirty="0">
                <a:solidFill>
                  <a:srgbClr val="002060"/>
                </a:solidFill>
              </a:rPr>
              <a:t>мешалки</a:t>
            </a:r>
          </a:p>
        </p:txBody>
      </p:sp>
    </p:spTree>
    <p:extLst>
      <p:ext uri="{BB962C8B-B14F-4D97-AF65-F5344CB8AC3E}">
        <p14:creationId xmlns:p14="http://schemas.microsoft.com/office/powerpoint/2010/main" val="3838591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>
                <a:solidFill>
                  <a:srgbClr val="FF0000"/>
                </a:solidFill>
              </a:rPr>
              <a:t>Вертикальные мешалки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700808"/>
            <a:ext cx="6480720" cy="4608512"/>
          </a:xfrm>
        </p:spPr>
        <p:txBody>
          <a:bodyPr>
            <a:normAutofit lnSpcReduction="10000"/>
          </a:bodyPr>
          <a:lstStyle/>
          <a:p>
            <a:r>
              <a:rPr lang="ru-RU" dirty="0">
                <a:solidFill>
                  <a:srgbClr val="002060"/>
                </a:solidFill>
              </a:rPr>
              <a:t>Вертикальные мешалки устанавливаются в ёмкость сверху. В целях предотвращения вовлечения перемешиваемого продукта в круговое движение, вертикальные мешалки монтируются либо эксцентрично к оси ёмкости, либо по центру с установкой отражательных перегородок. Принцип работы зависит от типа используемого пропеллера.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1772816"/>
            <a:ext cx="2427829" cy="3937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9630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Боковые мешалки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5915000" cy="4565104"/>
          </a:xfrm>
        </p:spPr>
        <p:txBody>
          <a:bodyPr>
            <a:normAutofit fontScale="85000" lnSpcReduction="10000"/>
          </a:bodyPr>
          <a:lstStyle/>
          <a:p>
            <a:r>
              <a:rPr lang="ru-RU" dirty="0">
                <a:solidFill>
                  <a:srgbClr val="002060"/>
                </a:solidFill>
              </a:rPr>
              <a:t>Боковые мешалки устанавливаются в ёмкости сбоку в наклонном положении. Вращение ротора создает поток, направляющий продукт ко дну ёмкости, а затем к поверхности по стенке, противоположной мешалке. Искривлённое днище ёмкости способствует данному эффекту. Боковая мешалка монтируется </a:t>
            </a:r>
            <a:r>
              <a:rPr lang="ru-RU" dirty="0" err="1">
                <a:solidFill>
                  <a:srgbClr val="002060"/>
                </a:solidFill>
              </a:rPr>
              <a:t>децентрализованно</a:t>
            </a:r>
            <a:r>
              <a:rPr lang="ru-RU" dirty="0">
                <a:solidFill>
                  <a:srgbClr val="002060"/>
                </a:solidFill>
              </a:rPr>
              <a:t>, что стимулирует круговой поток. Таким образом достигается полная гомогенизация перемешиваемого продукта.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2492896"/>
            <a:ext cx="2536676" cy="2536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3198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Вакуумная мешалка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5410944" cy="4925144"/>
          </a:xfrm>
        </p:spPr>
        <p:txBody>
          <a:bodyPr/>
          <a:lstStyle/>
          <a:p>
            <a:r>
              <a:rPr lang="ru-RU" dirty="0">
                <a:solidFill>
                  <a:srgbClr val="002060"/>
                </a:solidFill>
              </a:rPr>
              <a:t>Вакуумная мешалка представляет собой герметичный сосуд с установленной центрально сверху или сбоку снизу мешалкой. Основной особенностью данных мешалок является высокое качество перемешивания.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2492896"/>
            <a:ext cx="2561830" cy="2527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6800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Мешалка-</a:t>
            </a:r>
            <a:r>
              <a:rPr lang="ru-RU" dirty="0" err="1">
                <a:solidFill>
                  <a:srgbClr val="FF0000"/>
                </a:solidFill>
              </a:rPr>
              <a:t>эмульсификатор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5482952" cy="4781128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dirty="0">
                <a:solidFill>
                  <a:srgbClr val="002060"/>
                </a:solidFill>
              </a:rPr>
              <a:t>Предназначена для изготовления кремов и паст, конструкция представляет собой герметичный сосуд с центрально сверху установленными двумя мешалками, причем вращаются они вокруг одной оси, но с различными скоростями. Внешняя мешалка низкоскоростная 10-60 об/мин для создание центробежного потока. Внутренняя мешалка высокоскоростная для гомогенизации среды. Наиболее современные на данный момент решения представляют собой комбинации вышеперечисленных решений.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2780928"/>
            <a:ext cx="3072341" cy="230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37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117</TotalTime>
  <Words>894</Words>
  <Application>Microsoft Office PowerPoint</Application>
  <PresentationFormat>Экран (4:3)</PresentationFormat>
  <Paragraphs>44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Апекс</vt:lpstr>
      <vt:lpstr>Лабораторная техника</vt:lpstr>
      <vt:lpstr>Лабораторная техника разделяется на:</vt:lpstr>
      <vt:lpstr>Аппаратура для встряхивания и перемешивания</vt:lpstr>
      <vt:lpstr>Мешалка — оборудование или часть оборудования для смешивания, перемешивания, диспергирования, циркуляции веществ, а также для поддержания однородности.  Как правило устанавливаются в ёмкость, однако бывают и портативные (переносные).</vt:lpstr>
      <vt:lpstr>Ёмкостные мешалки делятся на:</vt:lpstr>
      <vt:lpstr>Вертикальные мешалки</vt:lpstr>
      <vt:lpstr>Боковые мешалки</vt:lpstr>
      <vt:lpstr>Вакуумная мешалка</vt:lpstr>
      <vt:lpstr>Мешалка-эмульсификатор</vt:lpstr>
      <vt:lpstr>Встряхиватели</vt:lpstr>
      <vt:lpstr>Аппаратура для дистилляциия и деминерализации</vt:lpstr>
      <vt:lpstr>Дистилляторы</vt:lpstr>
      <vt:lpstr>Деминерализаторы</vt:lpstr>
      <vt:lpstr>Аппаратура для нагревания</vt:lpstr>
      <vt:lpstr>Лабораторная электропечь</vt:lpstr>
      <vt:lpstr>Термостаты</vt:lpstr>
      <vt:lpstr>Колбонагреватели</vt:lpstr>
      <vt:lpstr>Аппаратура для взвешивания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Лабораторная техника</dc:title>
  <dc:creator>кайрат</dc:creator>
  <cp:lastModifiedBy>кайрат</cp:lastModifiedBy>
  <cp:revision>14</cp:revision>
  <dcterms:created xsi:type="dcterms:W3CDTF">2012-10-16T12:11:26Z</dcterms:created>
  <dcterms:modified xsi:type="dcterms:W3CDTF">2012-11-22T20:38:44Z</dcterms:modified>
</cp:coreProperties>
</file>